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png" ContentType="image/png"/>
  <Override PartName="/ppt/diagrams/colors2.xml" ContentType="application/vnd.openxmlformats-officedocument.drawingml.diagramColors+xml"/>
  <Default Extension="svg" ContentType="image/svg+xml"/>
  <Override PartName="/ppt/diagrams/drawing3.xml" ContentType="application/vnd.ms-office.drawingml.diagramDrawing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" d="2"/>
          <a:sy n="1" d="2"/>
        </p:scale>
        <p:origin x="-1256" y="-3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svg"/><Relationship Id="rId1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1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1FC8FC-86C7-478D-B842-CABB6B2679E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FE607A-469A-4720-9F39-0FE4B2F61C7C}">
      <dgm:prSet/>
      <dgm:spPr/>
      <dgm:t>
        <a:bodyPr/>
        <a:lstStyle/>
        <a:p>
          <a:r>
            <a:rPr lang="en-IN"/>
            <a:t>State Machine -  Used to represent different possible states the system can be in and transition between states.</a:t>
          </a:r>
          <a:endParaRPr lang="en-US"/>
        </a:p>
      </dgm:t>
    </dgm:pt>
    <dgm:pt modelId="{E4987B72-3253-456B-8812-90281685FB99}" type="parTrans" cxnId="{7889FBBC-CE0F-4905-9983-2A751ED5414E}">
      <dgm:prSet/>
      <dgm:spPr/>
      <dgm:t>
        <a:bodyPr/>
        <a:lstStyle/>
        <a:p>
          <a:endParaRPr lang="en-US"/>
        </a:p>
      </dgm:t>
    </dgm:pt>
    <dgm:pt modelId="{1F95A06B-F442-43B3-9203-1E1F8EF55E8A}" type="sibTrans" cxnId="{7889FBBC-CE0F-4905-9983-2A751ED5414E}">
      <dgm:prSet/>
      <dgm:spPr/>
      <dgm:t>
        <a:bodyPr/>
        <a:lstStyle/>
        <a:p>
          <a:endParaRPr lang="en-US"/>
        </a:p>
      </dgm:t>
    </dgm:pt>
    <dgm:pt modelId="{0AB4E010-DA88-4B73-A105-517BB2E63DAE}">
      <dgm:prSet/>
      <dgm:spPr/>
      <dgm:t>
        <a:bodyPr/>
        <a:lstStyle/>
        <a:p>
          <a:r>
            <a:rPr lang="en-IN"/>
            <a:t>In the context of the Washing machine – Two primary states: “OFF and WASHING”.</a:t>
          </a:r>
          <a:endParaRPr lang="en-US"/>
        </a:p>
      </dgm:t>
    </dgm:pt>
    <dgm:pt modelId="{385EB2AB-3F66-478C-8CAE-B49B67E369CF}" type="parTrans" cxnId="{F38C9F47-0A30-41F0-8747-590AB6DF4CF7}">
      <dgm:prSet/>
      <dgm:spPr/>
      <dgm:t>
        <a:bodyPr/>
        <a:lstStyle/>
        <a:p>
          <a:endParaRPr lang="en-US"/>
        </a:p>
      </dgm:t>
    </dgm:pt>
    <dgm:pt modelId="{4D132AA2-5076-43A6-AF88-30D45952ED9B}" type="sibTrans" cxnId="{F38C9F47-0A30-41F0-8747-590AB6DF4CF7}">
      <dgm:prSet/>
      <dgm:spPr/>
      <dgm:t>
        <a:bodyPr/>
        <a:lstStyle/>
        <a:p>
          <a:endParaRPr lang="en-US"/>
        </a:p>
      </dgm:t>
    </dgm:pt>
    <dgm:pt modelId="{18A6ACD8-7BA1-4293-90DF-6A7C72425027}" type="pres">
      <dgm:prSet presAssocID="{B91FC8FC-86C7-478D-B842-CABB6B2679E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486EC5-B17E-4335-80DC-EA1E4E95118F}" type="pres">
      <dgm:prSet presAssocID="{63FE607A-469A-4720-9F39-0FE4B2F61C7C}" presName="compNode" presStyleCnt="0"/>
      <dgm:spPr/>
    </dgm:pt>
    <dgm:pt modelId="{87EC4A50-063C-48ED-A294-80F24AA58080}" type="pres">
      <dgm:prSet presAssocID="{63FE607A-469A-4720-9F39-0FE4B2F61C7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Flowchart"/>
        </a:ext>
      </dgm:extLst>
    </dgm:pt>
    <dgm:pt modelId="{F5F8E82D-13F3-42F3-ABB7-6A470C11566C}" type="pres">
      <dgm:prSet presAssocID="{63FE607A-469A-4720-9F39-0FE4B2F61C7C}" presName="spaceRect" presStyleCnt="0"/>
      <dgm:spPr/>
    </dgm:pt>
    <dgm:pt modelId="{7C46905D-F40E-4471-96F2-383D93653548}" type="pres">
      <dgm:prSet presAssocID="{63FE607A-469A-4720-9F39-0FE4B2F61C7C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F0B2D1B-9932-4709-BF9C-2DAB51FDD28B}" type="pres">
      <dgm:prSet presAssocID="{1F95A06B-F442-43B3-9203-1E1F8EF55E8A}" presName="sibTrans" presStyleCnt="0"/>
      <dgm:spPr/>
    </dgm:pt>
    <dgm:pt modelId="{0A1198DC-52B8-4943-BECC-4D4FCCC02DCB}" type="pres">
      <dgm:prSet presAssocID="{0AB4E010-DA88-4B73-A105-517BB2E63DAE}" presName="compNode" presStyleCnt="0"/>
      <dgm:spPr/>
    </dgm:pt>
    <dgm:pt modelId="{36D5702D-D40E-4EC4-87BC-03F58EB9346D}" type="pres">
      <dgm:prSet presAssocID="{0AB4E010-DA88-4B73-A105-517BB2E63D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Soap"/>
        </a:ext>
      </dgm:extLst>
    </dgm:pt>
    <dgm:pt modelId="{BDC4EA84-8308-48D8-97A1-67501CBDAA6E}" type="pres">
      <dgm:prSet presAssocID="{0AB4E010-DA88-4B73-A105-517BB2E63DAE}" presName="spaceRect" presStyleCnt="0"/>
      <dgm:spPr/>
    </dgm:pt>
    <dgm:pt modelId="{BE4BA1C9-E12F-4EBD-802D-649CD935DAD2}" type="pres">
      <dgm:prSet presAssocID="{0AB4E010-DA88-4B73-A105-517BB2E63DAE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A05757-7271-4958-8077-A1E8181BF205}" type="presOf" srcId="{63FE607A-469A-4720-9F39-0FE4B2F61C7C}" destId="{7C46905D-F40E-4471-96F2-383D93653548}" srcOrd="0" destOrd="0" presId="urn:microsoft.com/office/officeart/2018/2/layout/IconLabelList"/>
    <dgm:cxn modelId="{7889FBBC-CE0F-4905-9983-2A751ED5414E}" srcId="{B91FC8FC-86C7-478D-B842-CABB6B2679EA}" destId="{63FE607A-469A-4720-9F39-0FE4B2F61C7C}" srcOrd="0" destOrd="0" parTransId="{E4987B72-3253-456B-8812-90281685FB99}" sibTransId="{1F95A06B-F442-43B3-9203-1E1F8EF55E8A}"/>
    <dgm:cxn modelId="{16C148FE-EFCC-4774-9062-E872CDC3187F}" type="presOf" srcId="{B91FC8FC-86C7-478D-B842-CABB6B2679EA}" destId="{18A6ACD8-7BA1-4293-90DF-6A7C72425027}" srcOrd="0" destOrd="0" presId="urn:microsoft.com/office/officeart/2018/2/layout/IconLabelList"/>
    <dgm:cxn modelId="{555D6C25-111B-4D3C-BABA-2290FD21A114}" type="presOf" srcId="{0AB4E010-DA88-4B73-A105-517BB2E63DAE}" destId="{BE4BA1C9-E12F-4EBD-802D-649CD935DAD2}" srcOrd="0" destOrd="0" presId="urn:microsoft.com/office/officeart/2018/2/layout/IconLabelList"/>
    <dgm:cxn modelId="{F38C9F47-0A30-41F0-8747-590AB6DF4CF7}" srcId="{B91FC8FC-86C7-478D-B842-CABB6B2679EA}" destId="{0AB4E010-DA88-4B73-A105-517BB2E63DAE}" srcOrd="1" destOrd="0" parTransId="{385EB2AB-3F66-478C-8CAE-B49B67E369CF}" sibTransId="{4D132AA2-5076-43A6-AF88-30D45952ED9B}"/>
    <dgm:cxn modelId="{DEE60EAD-D1C7-4E01-9618-2194C7FDC0FF}" type="presParOf" srcId="{18A6ACD8-7BA1-4293-90DF-6A7C72425027}" destId="{BC486EC5-B17E-4335-80DC-EA1E4E95118F}" srcOrd="0" destOrd="0" presId="urn:microsoft.com/office/officeart/2018/2/layout/IconLabelList"/>
    <dgm:cxn modelId="{198A5191-6FAF-47C9-8D55-FFC9AE87E197}" type="presParOf" srcId="{BC486EC5-B17E-4335-80DC-EA1E4E95118F}" destId="{87EC4A50-063C-48ED-A294-80F24AA58080}" srcOrd="0" destOrd="0" presId="urn:microsoft.com/office/officeart/2018/2/layout/IconLabelList"/>
    <dgm:cxn modelId="{A8609059-D77D-47BD-81F4-0E000D7E6B0D}" type="presParOf" srcId="{BC486EC5-B17E-4335-80DC-EA1E4E95118F}" destId="{F5F8E82D-13F3-42F3-ABB7-6A470C11566C}" srcOrd="1" destOrd="0" presId="urn:microsoft.com/office/officeart/2018/2/layout/IconLabelList"/>
    <dgm:cxn modelId="{BD8F4039-EF60-404D-96C6-31BE41365389}" type="presParOf" srcId="{BC486EC5-B17E-4335-80DC-EA1E4E95118F}" destId="{7C46905D-F40E-4471-96F2-383D93653548}" srcOrd="2" destOrd="0" presId="urn:microsoft.com/office/officeart/2018/2/layout/IconLabelList"/>
    <dgm:cxn modelId="{F126282E-086D-493C-AFBE-A8641BD14FC4}" type="presParOf" srcId="{18A6ACD8-7BA1-4293-90DF-6A7C72425027}" destId="{2F0B2D1B-9932-4709-BF9C-2DAB51FDD28B}" srcOrd="1" destOrd="0" presId="urn:microsoft.com/office/officeart/2018/2/layout/IconLabelList"/>
    <dgm:cxn modelId="{70B66EE0-8176-445D-929D-4BE7ECE030D9}" type="presParOf" srcId="{18A6ACD8-7BA1-4293-90DF-6A7C72425027}" destId="{0A1198DC-52B8-4943-BECC-4D4FCCC02DCB}" srcOrd="2" destOrd="0" presId="urn:microsoft.com/office/officeart/2018/2/layout/IconLabelList"/>
    <dgm:cxn modelId="{7367ECC7-C574-440D-A759-9AC671A211AE}" type="presParOf" srcId="{0A1198DC-52B8-4943-BECC-4D4FCCC02DCB}" destId="{36D5702D-D40E-4EC4-87BC-03F58EB9346D}" srcOrd="0" destOrd="0" presId="urn:microsoft.com/office/officeart/2018/2/layout/IconLabelList"/>
    <dgm:cxn modelId="{1626E2C5-D88E-4E1A-82C9-F92D1CE11E0D}" type="presParOf" srcId="{0A1198DC-52B8-4943-BECC-4D4FCCC02DCB}" destId="{BDC4EA84-8308-48D8-97A1-67501CBDAA6E}" srcOrd="1" destOrd="0" presId="urn:microsoft.com/office/officeart/2018/2/layout/IconLabelList"/>
    <dgm:cxn modelId="{542804BE-B123-4C5D-9030-43B6FD6D9CDA}" type="presParOf" srcId="{0A1198DC-52B8-4943-BECC-4D4FCCC02DCB}" destId="{BE4BA1C9-E12F-4EBD-802D-649CD935DA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EFC249-23FF-4D97-8C56-102DF71598F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BC961B1-B3D6-4DED-AA5B-A9781ACF0692}">
      <dgm:prSet/>
      <dgm:spPr/>
      <dgm:t>
        <a:bodyPr/>
        <a:lstStyle/>
        <a:p>
          <a:r>
            <a:rPr lang="en-IN"/>
            <a:t>Initial State of machine is set to OFF</a:t>
          </a:r>
          <a:endParaRPr lang="en-US"/>
        </a:p>
      </dgm:t>
    </dgm:pt>
    <dgm:pt modelId="{57B7BA44-FE25-414B-B375-7FB8604D713D}" type="parTrans" cxnId="{4E925F04-4308-4A84-B4F5-B358F60455E2}">
      <dgm:prSet/>
      <dgm:spPr/>
      <dgm:t>
        <a:bodyPr/>
        <a:lstStyle/>
        <a:p>
          <a:endParaRPr lang="en-US"/>
        </a:p>
      </dgm:t>
    </dgm:pt>
    <dgm:pt modelId="{B6BE119A-9E17-4F8A-BB7C-C0991EE86DEF}" type="sibTrans" cxnId="{4E925F04-4308-4A84-B4F5-B358F60455E2}">
      <dgm:prSet/>
      <dgm:spPr/>
      <dgm:t>
        <a:bodyPr/>
        <a:lstStyle/>
        <a:p>
          <a:endParaRPr lang="en-US"/>
        </a:p>
      </dgm:t>
    </dgm:pt>
    <dgm:pt modelId="{C6887E4A-77AA-492A-828D-8197D6B0E29F}">
      <dgm:prSet/>
      <dgm:spPr/>
      <dgm:t>
        <a:bodyPr/>
        <a:lstStyle/>
        <a:p>
          <a:r>
            <a:rPr lang="en-IN"/>
            <a:t>offIterations and washingIterations are variables used for state duration control; these variables control how long the washing machine remains in each state.</a:t>
          </a:r>
          <a:endParaRPr lang="en-US"/>
        </a:p>
      </dgm:t>
    </dgm:pt>
    <dgm:pt modelId="{0EA46368-4B69-4080-8C95-54C665646DC3}" type="parTrans" cxnId="{EEA3E0BB-62AC-47F3-92E1-5AC87E621631}">
      <dgm:prSet/>
      <dgm:spPr/>
      <dgm:t>
        <a:bodyPr/>
        <a:lstStyle/>
        <a:p>
          <a:endParaRPr lang="en-US"/>
        </a:p>
      </dgm:t>
    </dgm:pt>
    <dgm:pt modelId="{FEC26DDE-E3E5-422A-B6BE-E01A11974D28}" type="sibTrans" cxnId="{EEA3E0BB-62AC-47F3-92E1-5AC87E621631}">
      <dgm:prSet/>
      <dgm:spPr/>
      <dgm:t>
        <a:bodyPr/>
        <a:lstStyle/>
        <a:p>
          <a:endParaRPr lang="en-US"/>
        </a:p>
      </dgm:t>
    </dgm:pt>
    <dgm:pt modelId="{E7C75133-9429-4A02-96F2-EB02EB60A8E7}" type="pres">
      <dgm:prSet presAssocID="{E3EFC249-23FF-4D97-8C56-102DF71598F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D2DE1-1048-46EE-BFBD-E94C7E8238A5}" type="pres">
      <dgm:prSet presAssocID="{7BC961B1-B3D6-4DED-AA5B-A9781ACF0692}" presName="compNode" presStyleCnt="0"/>
      <dgm:spPr/>
    </dgm:pt>
    <dgm:pt modelId="{B83DF661-A2F3-4CE7-9802-BE54629B85A2}" type="pres">
      <dgm:prSet presAssocID="{7BC961B1-B3D6-4DED-AA5B-A9781ACF069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Computer"/>
        </a:ext>
      </dgm:extLst>
    </dgm:pt>
    <dgm:pt modelId="{81CAEB5F-5503-49F7-B744-D19C3A668785}" type="pres">
      <dgm:prSet presAssocID="{7BC961B1-B3D6-4DED-AA5B-A9781ACF0692}" presName="spaceRect" presStyleCnt="0"/>
      <dgm:spPr/>
    </dgm:pt>
    <dgm:pt modelId="{EB10D7BA-EF3F-4430-BFBC-61ACE95097C5}" type="pres">
      <dgm:prSet presAssocID="{7BC961B1-B3D6-4DED-AA5B-A9781ACF0692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EAE5822-FDC0-425A-8500-F6DABB01CD2A}" type="pres">
      <dgm:prSet presAssocID="{B6BE119A-9E17-4F8A-BB7C-C0991EE86DEF}" presName="sibTrans" presStyleCnt="0"/>
      <dgm:spPr/>
    </dgm:pt>
    <dgm:pt modelId="{F95E698A-7B6F-4DF3-8467-83DAF6C7B756}" type="pres">
      <dgm:prSet presAssocID="{C6887E4A-77AA-492A-828D-8197D6B0E29F}" presName="compNode" presStyleCnt="0"/>
      <dgm:spPr/>
    </dgm:pt>
    <dgm:pt modelId="{D6C9825F-6257-4529-ACAE-FCAD1820C048}" type="pres">
      <dgm:prSet presAssocID="{C6887E4A-77AA-492A-828D-8197D6B0E29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Flowchart"/>
        </a:ext>
      </dgm:extLst>
    </dgm:pt>
    <dgm:pt modelId="{B5FE0BDD-6202-44C5-976A-CDF1BF620EC6}" type="pres">
      <dgm:prSet presAssocID="{C6887E4A-77AA-492A-828D-8197D6B0E29F}" presName="spaceRect" presStyleCnt="0"/>
      <dgm:spPr/>
    </dgm:pt>
    <dgm:pt modelId="{9EDF27CE-28CD-44B5-8571-C5026373C83D}" type="pres">
      <dgm:prSet presAssocID="{C6887E4A-77AA-492A-828D-8197D6B0E29F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BD52B0-2637-4128-8DED-870409C33917}" type="presOf" srcId="{7BC961B1-B3D6-4DED-AA5B-A9781ACF0692}" destId="{EB10D7BA-EF3F-4430-BFBC-61ACE95097C5}" srcOrd="0" destOrd="0" presId="urn:microsoft.com/office/officeart/2018/2/layout/IconLabelList"/>
    <dgm:cxn modelId="{4E925F04-4308-4A84-B4F5-B358F60455E2}" srcId="{E3EFC249-23FF-4D97-8C56-102DF71598F0}" destId="{7BC961B1-B3D6-4DED-AA5B-A9781ACF0692}" srcOrd="0" destOrd="0" parTransId="{57B7BA44-FE25-414B-B375-7FB8604D713D}" sibTransId="{B6BE119A-9E17-4F8A-BB7C-C0991EE86DEF}"/>
    <dgm:cxn modelId="{A563F2BF-200E-4CC9-9EBC-230C154F0D0F}" type="presOf" srcId="{E3EFC249-23FF-4D97-8C56-102DF71598F0}" destId="{E7C75133-9429-4A02-96F2-EB02EB60A8E7}" srcOrd="0" destOrd="0" presId="urn:microsoft.com/office/officeart/2018/2/layout/IconLabelList"/>
    <dgm:cxn modelId="{165138AD-D51E-43ED-B56A-DFB447879AD8}" type="presOf" srcId="{C6887E4A-77AA-492A-828D-8197D6B0E29F}" destId="{9EDF27CE-28CD-44B5-8571-C5026373C83D}" srcOrd="0" destOrd="0" presId="urn:microsoft.com/office/officeart/2018/2/layout/IconLabelList"/>
    <dgm:cxn modelId="{EEA3E0BB-62AC-47F3-92E1-5AC87E621631}" srcId="{E3EFC249-23FF-4D97-8C56-102DF71598F0}" destId="{C6887E4A-77AA-492A-828D-8197D6B0E29F}" srcOrd="1" destOrd="0" parTransId="{0EA46368-4B69-4080-8C95-54C665646DC3}" sibTransId="{FEC26DDE-E3E5-422A-B6BE-E01A11974D28}"/>
    <dgm:cxn modelId="{7736C0FD-1E2D-41C4-A0EA-DE9500A8472A}" type="presParOf" srcId="{E7C75133-9429-4A02-96F2-EB02EB60A8E7}" destId="{D57D2DE1-1048-46EE-BFBD-E94C7E8238A5}" srcOrd="0" destOrd="0" presId="urn:microsoft.com/office/officeart/2018/2/layout/IconLabelList"/>
    <dgm:cxn modelId="{7A77875F-53A5-40CA-AC7C-331010334DBB}" type="presParOf" srcId="{D57D2DE1-1048-46EE-BFBD-E94C7E8238A5}" destId="{B83DF661-A2F3-4CE7-9802-BE54629B85A2}" srcOrd="0" destOrd="0" presId="urn:microsoft.com/office/officeart/2018/2/layout/IconLabelList"/>
    <dgm:cxn modelId="{030FF200-007C-458B-801B-C036855F06E7}" type="presParOf" srcId="{D57D2DE1-1048-46EE-BFBD-E94C7E8238A5}" destId="{81CAEB5F-5503-49F7-B744-D19C3A668785}" srcOrd="1" destOrd="0" presId="urn:microsoft.com/office/officeart/2018/2/layout/IconLabelList"/>
    <dgm:cxn modelId="{A1004674-C71E-4F05-8E9C-A1C278CEAB00}" type="presParOf" srcId="{D57D2DE1-1048-46EE-BFBD-E94C7E8238A5}" destId="{EB10D7BA-EF3F-4430-BFBC-61ACE95097C5}" srcOrd="2" destOrd="0" presId="urn:microsoft.com/office/officeart/2018/2/layout/IconLabelList"/>
    <dgm:cxn modelId="{F6EF151C-B0DF-45DE-973A-C87DD7AF285B}" type="presParOf" srcId="{E7C75133-9429-4A02-96F2-EB02EB60A8E7}" destId="{3EAE5822-FDC0-425A-8500-F6DABB01CD2A}" srcOrd="1" destOrd="0" presId="urn:microsoft.com/office/officeart/2018/2/layout/IconLabelList"/>
    <dgm:cxn modelId="{82465CD6-D601-4715-B643-8D008493793F}" type="presParOf" srcId="{E7C75133-9429-4A02-96F2-EB02EB60A8E7}" destId="{F95E698A-7B6F-4DF3-8467-83DAF6C7B756}" srcOrd="2" destOrd="0" presId="urn:microsoft.com/office/officeart/2018/2/layout/IconLabelList"/>
    <dgm:cxn modelId="{C04BBD83-79DA-4E0F-99B6-B3853390F7EE}" type="presParOf" srcId="{F95E698A-7B6F-4DF3-8467-83DAF6C7B756}" destId="{D6C9825F-6257-4529-ACAE-FCAD1820C048}" srcOrd="0" destOrd="0" presId="urn:microsoft.com/office/officeart/2018/2/layout/IconLabelList"/>
    <dgm:cxn modelId="{2F3B1A2D-5932-4EC6-B341-342924EC77AC}" type="presParOf" srcId="{F95E698A-7B6F-4DF3-8467-83DAF6C7B756}" destId="{B5FE0BDD-6202-44C5-976A-CDF1BF620EC6}" srcOrd="1" destOrd="0" presId="urn:microsoft.com/office/officeart/2018/2/layout/IconLabelList"/>
    <dgm:cxn modelId="{1F7E4A75-BF29-43B2-AF1F-340ADEEF0209}" type="presParOf" srcId="{F95E698A-7B6F-4DF3-8467-83DAF6C7B756}" destId="{9EDF27CE-28CD-44B5-8571-C5026373C83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B2475C-EC4C-4280-A88A-B1A233D74CC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A80ECF-C570-49E2-8F65-61AE748E0034}">
      <dgm:prSet/>
      <dgm:spPr/>
      <dgm:t>
        <a:bodyPr/>
        <a:lstStyle/>
        <a:p>
          <a:r>
            <a:rPr lang="en-IN"/>
            <a:t>Main loop is central control mechanism of the machine. </a:t>
          </a:r>
          <a:endParaRPr lang="en-US"/>
        </a:p>
      </dgm:t>
    </dgm:pt>
    <dgm:pt modelId="{5E29F586-8A33-4052-8369-AB064DE4F54C}" type="parTrans" cxnId="{B25B3A8B-EFFB-473B-809A-DFC7CD5D444C}">
      <dgm:prSet/>
      <dgm:spPr/>
      <dgm:t>
        <a:bodyPr/>
        <a:lstStyle/>
        <a:p>
          <a:endParaRPr lang="en-US"/>
        </a:p>
      </dgm:t>
    </dgm:pt>
    <dgm:pt modelId="{21172EE6-E2D1-4550-8A53-D3FC95603BED}" type="sibTrans" cxnId="{B25B3A8B-EFFB-473B-809A-DFC7CD5D444C}">
      <dgm:prSet/>
      <dgm:spPr/>
      <dgm:t>
        <a:bodyPr/>
        <a:lstStyle/>
        <a:p>
          <a:endParaRPr lang="en-US"/>
        </a:p>
      </dgm:t>
    </dgm:pt>
    <dgm:pt modelId="{99385679-6BAB-4188-9FB6-6B05F6E21356}">
      <dgm:prSet/>
      <dgm:spPr/>
      <dgm:t>
        <a:bodyPr/>
        <a:lstStyle/>
        <a:p>
          <a:r>
            <a:rPr lang="en-IN"/>
            <a:t>It operates on the basis of specific instructions embedded within each function and executes these instructions when called.</a:t>
          </a:r>
          <a:endParaRPr lang="en-US"/>
        </a:p>
      </dgm:t>
    </dgm:pt>
    <dgm:pt modelId="{4F57DF72-CC39-44B1-A578-9FED126F453C}" type="parTrans" cxnId="{8345BFF8-F24D-4BF4-902F-80A618C39587}">
      <dgm:prSet/>
      <dgm:spPr/>
      <dgm:t>
        <a:bodyPr/>
        <a:lstStyle/>
        <a:p>
          <a:endParaRPr lang="en-US"/>
        </a:p>
      </dgm:t>
    </dgm:pt>
    <dgm:pt modelId="{6749785F-1646-4616-B7B7-C637793E5C67}" type="sibTrans" cxnId="{8345BFF8-F24D-4BF4-902F-80A618C39587}">
      <dgm:prSet/>
      <dgm:spPr/>
      <dgm:t>
        <a:bodyPr/>
        <a:lstStyle/>
        <a:p>
          <a:endParaRPr lang="en-US"/>
        </a:p>
      </dgm:t>
    </dgm:pt>
    <dgm:pt modelId="{B6433A45-EE67-43B8-8F47-DA633FFD70EF}">
      <dgm:prSet/>
      <dgm:spPr/>
      <dgm:t>
        <a:bodyPr/>
        <a:lstStyle/>
        <a:p>
          <a:r>
            <a:rPr lang="en-IN"/>
            <a:t>Iteration and numIterations is fundamental to the duration of the simulation to prevent indefinite run, allows for orderly execution of machine control logic within fixed number of iterations.</a:t>
          </a:r>
          <a:endParaRPr lang="en-US"/>
        </a:p>
      </dgm:t>
    </dgm:pt>
    <dgm:pt modelId="{AA25B5CC-660C-45F8-87B6-665B193E6A49}" type="parTrans" cxnId="{2382F475-8494-4689-9E11-2746B57FC834}">
      <dgm:prSet/>
      <dgm:spPr/>
      <dgm:t>
        <a:bodyPr/>
        <a:lstStyle/>
        <a:p>
          <a:endParaRPr lang="en-US"/>
        </a:p>
      </dgm:t>
    </dgm:pt>
    <dgm:pt modelId="{8D3E56A6-1E35-4D62-8998-01EDE3CB2737}" type="sibTrans" cxnId="{2382F475-8494-4689-9E11-2746B57FC834}">
      <dgm:prSet/>
      <dgm:spPr/>
      <dgm:t>
        <a:bodyPr/>
        <a:lstStyle/>
        <a:p>
          <a:endParaRPr lang="en-US"/>
        </a:p>
      </dgm:t>
    </dgm:pt>
    <dgm:pt modelId="{169B9259-3F83-4E7A-AB73-21B27C650A1F}" type="pres">
      <dgm:prSet presAssocID="{C2B2475C-EC4C-4280-A88A-B1A233D74C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8EBF93-A4F0-4F04-B6F3-9337A96BCF67}" type="pres">
      <dgm:prSet presAssocID="{27A80ECF-C570-49E2-8F65-61AE748E003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2B41AA-3B65-44BC-B4D8-749C509FA75C}" type="pres">
      <dgm:prSet presAssocID="{27A80ECF-C570-49E2-8F65-61AE748E003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2BFF10-507E-4F15-94E7-F8FBD505C994}" type="pres">
      <dgm:prSet presAssocID="{B6433A45-EE67-43B8-8F47-DA633FFD70E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5B3A8B-EFFB-473B-809A-DFC7CD5D444C}" srcId="{C2B2475C-EC4C-4280-A88A-B1A233D74CCF}" destId="{27A80ECF-C570-49E2-8F65-61AE748E0034}" srcOrd="0" destOrd="0" parTransId="{5E29F586-8A33-4052-8369-AB064DE4F54C}" sibTransId="{21172EE6-E2D1-4550-8A53-D3FC95603BED}"/>
    <dgm:cxn modelId="{CBB9AAEE-B880-48C3-8785-B3E36031E3D5}" type="presOf" srcId="{99385679-6BAB-4188-9FB6-6B05F6E21356}" destId="{C82B41AA-3B65-44BC-B4D8-749C509FA75C}" srcOrd="0" destOrd="0" presId="urn:microsoft.com/office/officeart/2005/8/layout/vList2"/>
    <dgm:cxn modelId="{3B41D489-18A4-4C72-8699-9CF2E460AB3A}" type="presOf" srcId="{B6433A45-EE67-43B8-8F47-DA633FFD70EF}" destId="{522BFF10-507E-4F15-94E7-F8FBD505C994}" srcOrd="0" destOrd="0" presId="urn:microsoft.com/office/officeart/2005/8/layout/vList2"/>
    <dgm:cxn modelId="{8345BFF8-F24D-4BF4-902F-80A618C39587}" srcId="{27A80ECF-C570-49E2-8F65-61AE748E0034}" destId="{99385679-6BAB-4188-9FB6-6B05F6E21356}" srcOrd="0" destOrd="0" parTransId="{4F57DF72-CC39-44B1-A578-9FED126F453C}" sibTransId="{6749785F-1646-4616-B7B7-C637793E5C67}"/>
    <dgm:cxn modelId="{531872CA-BECC-4DD6-92E6-1F8A2DECD6D7}" type="presOf" srcId="{C2B2475C-EC4C-4280-A88A-B1A233D74CCF}" destId="{169B9259-3F83-4E7A-AB73-21B27C650A1F}" srcOrd="0" destOrd="0" presId="urn:microsoft.com/office/officeart/2005/8/layout/vList2"/>
    <dgm:cxn modelId="{1AE3937A-427C-4848-83F6-40690E9B5F5E}" type="presOf" srcId="{27A80ECF-C570-49E2-8F65-61AE748E0034}" destId="{508EBF93-A4F0-4F04-B6F3-9337A96BCF67}" srcOrd="0" destOrd="0" presId="urn:microsoft.com/office/officeart/2005/8/layout/vList2"/>
    <dgm:cxn modelId="{2382F475-8494-4689-9E11-2746B57FC834}" srcId="{C2B2475C-EC4C-4280-A88A-B1A233D74CCF}" destId="{B6433A45-EE67-43B8-8F47-DA633FFD70EF}" srcOrd="1" destOrd="0" parTransId="{AA25B5CC-660C-45F8-87B6-665B193E6A49}" sibTransId="{8D3E56A6-1E35-4D62-8998-01EDE3CB2737}"/>
    <dgm:cxn modelId="{1C72CB8C-F32F-45E7-A05B-22D0C505D8EA}" type="presParOf" srcId="{169B9259-3F83-4E7A-AB73-21B27C650A1F}" destId="{508EBF93-A4F0-4F04-B6F3-9337A96BCF67}" srcOrd="0" destOrd="0" presId="urn:microsoft.com/office/officeart/2005/8/layout/vList2"/>
    <dgm:cxn modelId="{87006DCD-D42E-4B25-8148-7AD40ABFCAFC}" type="presParOf" srcId="{169B9259-3F83-4E7A-AB73-21B27C650A1F}" destId="{C82B41AA-3B65-44BC-B4D8-749C509FA75C}" srcOrd="1" destOrd="0" presId="urn:microsoft.com/office/officeart/2005/8/layout/vList2"/>
    <dgm:cxn modelId="{7EA09D2E-DC4B-45BF-8A44-5678E67F4FCC}" type="presParOf" srcId="{169B9259-3F83-4E7A-AB73-21B27C650A1F}" destId="{522BFF10-507E-4F15-94E7-F8FBD505C99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C4A50-063C-48ED-A294-80F24AA58080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6905D-F40E-4471-96F2-383D93653548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State Machine -  Used to represent different possible states the system can be in and transition between states.</a:t>
          </a:r>
          <a:endParaRPr lang="en-US" sz="1700" kern="1200"/>
        </a:p>
      </dsp:txBody>
      <dsp:txXfrm>
        <a:off x="559800" y="3022743"/>
        <a:ext cx="4320000" cy="720000"/>
      </dsp:txXfrm>
    </dsp:sp>
    <dsp:sp modelId="{36D5702D-D40E-4EC4-87BC-03F58EB9346D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BA1C9-E12F-4EBD-802D-649CD935DAD2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 the context of the Washing machine – Two primary states: “OFF and WASHING”.</a:t>
          </a:r>
          <a:endParaRPr lang="en-US" sz="1700" kern="1200"/>
        </a:p>
      </dsp:txBody>
      <dsp:txXfrm>
        <a:off x="5635800" y="3022743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F661-A2F3-4CE7-9802-BE54629B85A2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0D7BA-EF3F-4430-BFBC-61ACE95097C5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Initial State of machine is set to OFF</a:t>
          </a:r>
          <a:endParaRPr lang="en-US" sz="1500" kern="1200"/>
        </a:p>
      </dsp:txBody>
      <dsp:txXfrm>
        <a:off x="559800" y="3022743"/>
        <a:ext cx="4320000" cy="720000"/>
      </dsp:txXfrm>
    </dsp:sp>
    <dsp:sp modelId="{D6C9825F-6257-4529-ACAE-FCAD1820C048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F27CE-28CD-44B5-8571-C5026373C83D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offIterations and washingIterations are variables used for state duration control; these variables control how long the washing machine remains in each state.</a:t>
          </a:r>
          <a:endParaRPr lang="en-US" sz="1500" kern="1200"/>
        </a:p>
      </dsp:txBody>
      <dsp:txXfrm>
        <a:off x="5635800" y="3022743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EBF93-A4F0-4F04-B6F3-9337A96BCF67}">
      <dsp:nvSpPr>
        <dsp:cNvPr id="0" name=""/>
        <dsp:cNvSpPr/>
      </dsp:nvSpPr>
      <dsp:spPr>
        <a:xfrm>
          <a:off x="0" y="146872"/>
          <a:ext cx="10515600" cy="16639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Main loop is central control mechanism of the machine. </a:t>
          </a:r>
          <a:endParaRPr lang="en-US" sz="3000" kern="1200"/>
        </a:p>
      </dsp:txBody>
      <dsp:txXfrm>
        <a:off x="81228" y="228100"/>
        <a:ext cx="10353144" cy="1501503"/>
      </dsp:txXfrm>
    </dsp:sp>
    <dsp:sp modelId="{C82B41AA-3B65-44BC-B4D8-749C509FA75C}">
      <dsp:nvSpPr>
        <dsp:cNvPr id="0" name=""/>
        <dsp:cNvSpPr/>
      </dsp:nvSpPr>
      <dsp:spPr>
        <a:xfrm>
          <a:off x="0" y="1810831"/>
          <a:ext cx="10515600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It operates on the basis of specific instructions embedded within each function and executes these instructions when called.</a:t>
          </a:r>
          <a:endParaRPr lang="en-US" sz="2300" kern="1200"/>
        </a:p>
      </dsp:txBody>
      <dsp:txXfrm>
        <a:off x="0" y="1810831"/>
        <a:ext cx="10515600" cy="729675"/>
      </dsp:txXfrm>
    </dsp:sp>
    <dsp:sp modelId="{522BFF10-507E-4F15-94E7-F8FBD505C994}">
      <dsp:nvSpPr>
        <dsp:cNvPr id="0" name=""/>
        <dsp:cNvSpPr/>
      </dsp:nvSpPr>
      <dsp:spPr>
        <a:xfrm>
          <a:off x="0" y="2540506"/>
          <a:ext cx="10515600" cy="166395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Iteration and numIterations is fundamental to the duration of the simulation to prevent indefinite run, allows for orderly execution of machine control logic within fixed number of iterations.</a:t>
          </a:r>
          <a:endParaRPr lang="en-US" sz="3000" kern="1200"/>
        </a:p>
      </dsp:txBody>
      <dsp:txXfrm>
        <a:off x="81228" y="2621734"/>
        <a:ext cx="10353144" cy="1501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4CC4F-2DBA-6C20-3AED-2379698BC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9B34AAC-0C70-4C5E-698B-DC8EEF770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6CD984-C79B-144C-2439-567D1396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AE7A9C-FA64-7442-0B45-FBA95F0A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157F60-91C9-B34E-96C4-F1C1436E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3594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3D6177-7EA1-9AE7-7F06-16D6FBD9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35B446D-A56A-8DF6-9848-616F3CF8C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B1974D-C20C-5129-6B17-01043D8B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B7D146-D9D4-975D-4AF2-80BFF66DB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6A377A-B1B4-6D05-EC76-20D4A95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5842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46151BD-64E7-4BCB-6D8B-92F46AF12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AD75DD0-63D6-E38F-FE85-F2DFC7A14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1ABFA3-A26E-A244-18D3-F7EC2A356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FC42F2-1FF8-3442-B89A-AF139113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093D35-019C-8727-C7B9-766933C6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0770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51C37F-93CE-D03C-B950-A8575BC1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5F8B83-EEEB-D176-BA5E-9BFEAE8AF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139D8E-2742-5941-9637-3006428A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DE8F91-BC32-635B-6F16-B09A119C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7345774-D0EC-D5F9-E85B-95CF2F64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3877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A54CA8-0613-6362-AA8C-EA6E78B9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681B368-7B03-9F32-476D-B4CDFEE43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7C7F27-1CAB-C7C1-F5B6-E8F1F532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1279CD-2B35-A097-5221-2119F5E2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E4B354-238F-21A2-5CA5-A55FFAB2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74908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B6D82-4954-F754-5C36-F607BE18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AB1D3F-1281-BA69-E6AA-205808324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70B1A21-F9A0-76C0-1930-CF2F65961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0B5B7C5-B9B6-80B4-1C94-72328F32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9C61E4C-7656-5692-0E66-A4244179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ED2D3E5-8AAF-E72F-500A-AF962CCE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7741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013192-797C-0D41-6AF2-C0858BDFD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25C165-CE30-BE06-97E0-A968B8ACA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9B1FD84-C5C2-B8B3-7253-88395FF3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7EB538-D471-8DBC-BF0E-FAB9170B7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7506421-A542-17C1-8B67-2CC923F7A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3E70DA1-450B-24C9-AEA2-1FAEEDAB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7E7FB7-824B-D0E8-4E7A-F119DF93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7D155C4-3B07-B2FE-7A18-CF9DABBD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5507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78C85A-CD70-4307-B5AD-22903D42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09D8E84-3C49-7B1A-CB45-470B3F11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B38EB57-CB23-6EE8-78D9-70C1251C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371E171-BAFE-5BCB-5DB8-53FE1D82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1352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ED2370-07A9-8218-FB7D-778A4B40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0C2D01F-A203-951E-56E3-30211F32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7D95E6F-13F2-A765-9DB9-AA7D5E46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2296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9888A5-8E3C-4284-C6CA-DA5C9C07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D438F6-35FB-22CF-2EAD-53319A3F9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A9B5F8A-FCB6-BD6A-3EB7-13BC86BFA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C3AE0CA-8B82-A320-5751-FD61A388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2FFE388-4044-645C-29CB-7DAEDDBD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8CA761-F55B-E340-D3EA-63562578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9392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20CC39-9E59-A260-CAF2-D43EAC879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F8E73DF-59B2-B755-477E-0D060265C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8F1BCD5-CB65-8194-5759-4D19161D5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C1E359F-3CF5-179A-E92E-D1F96578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CE7425-13FB-7303-7AFA-F8B48073E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FFC7CD5-4EBE-56FC-47BF-23E3EC24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627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81F61B3-C7CE-39F9-6A66-185F64B0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DF4B3EA-6259-348C-C395-A5FC61E57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969FD3-8483-4CA0-75DF-93ACC7D6E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10072-583B-483E-B7EA-B98A898D16F1}" type="datetimeFigureOut">
              <a:rPr lang="en-IN" smtClean="0"/>
              <a:pPr/>
              <a:t>08-11-2023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A60E13-C22B-C3FB-138E-F58808727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A79427-D087-46E9-8DA9-BA480AE8E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A4B2-E61F-4C2E-9B77-0732BAAF45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5399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3D Machine Parts">
            <a:extLst>
              <a:ext uri="{FF2B5EF4-FFF2-40B4-BE49-F238E27FC236}">
                <a16:creationId xmlns:a16="http://schemas.microsoft.com/office/drawing/2014/main" xmlns="" id="{4B5D1A58-E433-4815-1721-34E957F4FC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24394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0C2185-6769-77D0-ED04-A92432CE3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>
                <a:solidFill>
                  <a:srgbClr val="FFFFFF"/>
                </a:solidFill>
              </a:rPr>
              <a:t>Minimal CPU Architecture for Washing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BAF2C93-98F0-24DE-E9FA-EAA64EF87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2800" dirty="0" smtClean="0">
                <a:solidFill>
                  <a:srgbClr val="FFFFFF"/>
                </a:solidFill>
                <a:cs typeface="Calibri"/>
              </a:rPr>
              <a:t>KP.SURYA(RA2211026010378)</a:t>
            </a:r>
          </a:p>
          <a:p>
            <a:r>
              <a:rPr lang="en-IN" sz="2800" dirty="0" smtClean="0">
                <a:solidFill>
                  <a:srgbClr val="FFFFFF"/>
                </a:solidFill>
                <a:cs typeface="Calibri"/>
              </a:rPr>
              <a:t>S.KOUSHIK VISHAL(RA2211026010384)</a:t>
            </a:r>
          </a:p>
          <a:p>
            <a:r>
              <a:rPr lang="en-IN" sz="2800" dirty="0" smtClean="0">
                <a:solidFill>
                  <a:srgbClr val="FFFFFF"/>
                </a:solidFill>
                <a:cs typeface="Calibri"/>
              </a:rPr>
              <a:t>RAJVI </a:t>
            </a:r>
            <a:r>
              <a:rPr lang="en-IN" sz="2800" dirty="0" smtClean="0">
                <a:solidFill>
                  <a:srgbClr val="FFFFFF"/>
                </a:solidFill>
                <a:cs typeface="Calibri"/>
              </a:rPr>
              <a:t>DEERAJ(RA2211026010375)</a:t>
            </a:r>
            <a:endParaRPr lang="en-IN" sz="28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50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30D6772-5550-42D5-B8BC-CDE2836562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7DB0DD1-0F30-4B7E-A6DC-3DDA7D5B35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Balloons in washing machine">
            <a:extLst>
              <a:ext uri="{FF2B5EF4-FFF2-40B4-BE49-F238E27FC236}">
                <a16:creationId xmlns:a16="http://schemas.microsoft.com/office/drawing/2014/main" xmlns="" id="{611C6F25-AB09-DCC1-7F59-0DA0C63710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170" r="-2" b="-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CB16BE-2360-ABE4-8479-21209A66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69"/>
            <a:ext cx="4155825" cy="4072044"/>
          </a:xfrm>
        </p:spPr>
        <p:txBody>
          <a:bodyPr anchor="t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393BF4-771C-DB74-7BBC-6A3EFD674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551" y="1671569"/>
            <a:ext cx="6167248" cy="4072044"/>
          </a:xfrm>
        </p:spPr>
        <p:txBody>
          <a:bodyPr>
            <a:normAutofit/>
          </a:bodyPr>
          <a:lstStyle/>
          <a:p>
            <a:r>
              <a:rPr lang="en-IN" sz="2000">
                <a:solidFill>
                  <a:srgbClr val="FFFFFF"/>
                </a:solidFill>
              </a:rPr>
              <a:t>To create a minimal CPU architecture for the functions of a washing machine.</a:t>
            </a:r>
          </a:p>
          <a:p>
            <a:endParaRPr lang="en-IN" sz="2000">
              <a:solidFill>
                <a:srgbClr val="FFFFFF"/>
              </a:solidFill>
            </a:endParaRPr>
          </a:p>
          <a:p>
            <a:r>
              <a:rPr lang="en-IN" sz="2000">
                <a:solidFill>
                  <a:srgbClr val="FFFFFF"/>
                </a:solidFill>
              </a:rPr>
              <a:t>Considering the complex nature of functions of a washing machine, we will simulate a drawn down model emphasizing two major functions – OFF state and WASHING state.</a:t>
            </a:r>
          </a:p>
        </p:txBody>
      </p:sp>
    </p:spTree>
    <p:extLst>
      <p:ext uri="{BB962C8B-B14F-4D97-AF65-F5344CB8AC3E}">
        <p14:creationId xmlns:p14="http://schemas.microsoft.com/office/powerpoint/2010/main" xmlns="" val="119080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9AE632F-4583-1189-5AA7-7AF09607D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127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84DB0C-A56A-222B-E642-02359DA2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Basic State Machine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9A7B9FC5-0DCF-BEFB-3EC0-AD04FE96F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615631587"/>
              </p:ext>
            </p:extLst>
          </p:nvPr>
        </p:nvGraphicFramePr>
        <p:xfrm>
          <a:off x="81788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88591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0C8549A-6E57-FE8B-870F-F5D961B83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8FA231-F6E2-8604-3704-FFEEEE8D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Constants and Initialization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14DB1E2E-50A2-BD85-BE31-DCA78A5C14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805802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145615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FC7AAA-86DA-B659-6690-01B0CD20C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66FF7F-BBE3-2F6B-81F4-28D5213B4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Main Loop and Iterations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FC72A45E-57A7-004F-02CA-94712C4326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64797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609035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cs typeface="Calibri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xmlns="" id="{9AACA6E5-8F86-0506-1442-497AC83E4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573" r="-2" b="9030"/>
          <a:stretch/>
        </p:blipFill>
        <p:spPr>
          <a:xfrm>
            <a:off x="0" y="152400"/>
            <a:ext cx="12191980" cy="6949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BECA4F-4B29-817F-EAB0-B03061E5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Sample Assembly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BEF890-BDD2-A930-3F3D-28D4A8C5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ORG 0x0000  ; Start address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START: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    LD R0, 0x01    ; Initialize R0 with the default program state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    ST R0, </a:t>
            </a:r>
            <a:r>
              <a:rPr lang="en-US" sz="1200" err="1">
                <a:solidFill>
                  <a:srgbClr val="FFFFFF"/>
                </a:solidFill>
              </a:rPr>
              <a:t>MachineState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    ; Main loop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LOOP: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    LD R1, </a:t>
            </a:r>
            <a:r>
              <a:rPr lang="en-US" sz="1200" err="1">
                <a:solidFill>
                  <a:srgbClr val="FFFFFF"/>
                </a:solidFill>
              </a:rPr>
              <a:t>MachineState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    CMP R1, 0x01   ; Check the current machine state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    BEQ OFF         ; If it's in the OFF state, do nothing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    CMP R1, 0x02   ; Check if it's in the WASH state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    BEQ WASHING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    ; Other states and control logic go here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>
                <a:solidFill>
                  <a:srgbClr val="FFFFFF"/>
                </a:solidFill>
              </a:rPr>
              <a:t>    JMP LOOP       ; Continue the loop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IN" sz="12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3668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4E0A5C5C-2A95-428E-9F6A-0D29EBD57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1056F38F-7C4E-461D-8709-7D0024AE1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7278469-3C3C-49CE-AEEE-E176A4900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3DC754C-7E09-422D-A8BB-AF632E90DF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Graphic 212">
            <a:extLst>
              <a:ext uri="{FF2B5EF4-FFF2-40B4-BE49-F238E27FC236}">
                <a16:creationId xmlns:a16="http://schemas.microsoft.com/office/drawing/2014/main" xmlns="" id="{4C6598AB-1C17-4D54-951C-A082D94AC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xmlns="" id="{C83B66D7-137D-4AC1-B172-53D60F08BE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F6B92503-6984-4D15-8B98-8718709B78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8DDF938-524E-4C18-A47D-C00627832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CF2555E-D6A9-F715-5615-F0F22F525C9C}"/>
              </a:ext>
            </a:extLst>
          </p:cNvPr>
          <p:cNvSpPr txBox="1"/>
          <p:nvPr/>
        </p:nvSpPr>
        <p:spPr>
          <a:xfrm>
            <a:off x="6308020" y="490766"/>
            <a:ext cx="521717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OFF: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; Turn off the washing machine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; Code for turning off the machine goes here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JMP LOOP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WASHING: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; Perform the washing cycle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; Code for washing goes here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; Update machine state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LD R2, 0x03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ST R2, </a:t>
            </a:r>
            <a:r>
              <a:rPr lang="en-US" sz="1200" err="1">
                <a:solidFill>
                  <a:schemeClr val="bg1"/>
                </a:solidFill>
              </a:rPr>
              <a:t>MachineState</a:t>
            </a:r>
            <a:endParaRPr lang="en-US" sz="1200" err="1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JMP LOOP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bg1"/>
                </a:solidFill>
              </a:rPr>
              <a:t>MachineState</a:t>
            </a:r>
            <a:r>
              <a:rPr lang="en-US" sz="1200">
                <a:solidFill>
                  <a:schemeClr val="bg1"/>
                </a:solidFill>
              </a:rPr>
              <a:t>:   ; Variable to store the current machine state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DB 0x01      ; Initial state: OFF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; Define other variables, I/O ports, and states as needed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    END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7" name="Graphic 185">
            <a:extLst>
              <a:ext uri="{FF2B5EF4-FFF2-40B4-BE49-F238E27FC236}">
                <a16:creationId xmlns:a16="http://schemas.microsoft.com/office/drawing/2014/main" xmlns="" id="{3773FAF5-C452-4455-9411-D6AF5EBD4C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1ECA0D96-F63C-4F7B-BE16-0F3FE76D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74F83A81-0546-400A-918A-90C9C48B81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9741F692-A5B6-4215-86D9-B1FD4FF26A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CC0876CB-9C60-4580-8FED-CD64EC7664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A879B3B7-48DB-4D3A-BB33-02766EAD3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99604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xmlns="" id="{B210AC1D-4063-4C6E-9528-FA9C4C0C18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02F8C595-E68C-4306-AED8-DC7826A0A5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0C4695-C25B-8C79-5DAB-E3094C0F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IN" sz="4000"/>
              <a:t>Conclusion 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xmlns="" id="{DB9C79E0-F365-8826-188D-1A03DDC18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3" r="22036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709F93-2B70-F6A7-1E38-12FE981D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IN" sz="2000"/>
              <a:t>The simulation is simplified to only show two primary state as it is impractical and complex to cater to every scenario. </a:t>
            </a:r>
          </a:p>
          <a:p>
            <a:endParaRPr lang="en-IN" sz="2000"/>
          </a:p>
          <a:p>
            <a:r>
              <a:rPr lang="en-IN" sz="2000"/>
              <a:t>Washing Machine control systems involve various sensors, user inputs and more complex logic.</a:t>
            </a:r>
          </a:p>
        </p:txBody>
      </p:sp>
    </p:spTree>
    <p:extLst>
      <p:ext uri="{BB962C8B-B14F-4D97-AF65-F5344CB8AC3E}">
        <p14:creationId xmlns:p14="http://schemas.microsoft.com/office/powerpoint/2010/main" xmlns="" val="705984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Custom</PresentationFormat>
  <Paragraphs>62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Minimal CPU Architecture for Washing Machine</vt:lpstr>
      <vt:lpstr>Introduction</vt:lpstr>
      <vt:lpstr>Basic State Machine</vt:lpstr>
      <vt:lpstr>Constants and Initialization</vt:lpstr>
      <vt:lpstr>Main Loop and Iterations</vt:lpstr>
      <vt:lpstr>Sample Assembly code</vt:lpstr>
      <vt:lpstr>Slide 7</vt:lpstr>
      <vt:lpstr>Conclusion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Keerthivasan Radhakrishnan</dc:creator>
  <cp:lastModifiedBy>91730</cp:lastModifiedBy>
  <cp:revision>3</cp:revision>
  <dcterms:created xsi:type="dcterms:W3CDTF">2023-10-15T09:03:39Z</dcterms:created>
  <dcterms:modified xsi:type="dcterms:W3CDTF">2023-11-08T14:59:41Z</dcterms:modified>
</cp:coreProperties>
</file>